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72" r:id="rId6"/>
    <p:sldId id="264" r:id="rId7"/>
    <p:sldId id="271" r:id="rId8"/>
    <p:sldId id="267" r:id="rId9"/>
    <p:sldId id="270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6880-D351-4F17-8483-8934E8A53D07}" type="datetimeFigureOut">
              <a:rPr lang="nl-NL" smtClean="0"/>
              <a:pPr/>
              <a:t>21-6-2022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F62C-0F59-4079-87D3-413CC1F658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6880-D351-4F17-8483-8934E8A53D07}" type="datetimeFigureOut">
              <a:rPr lang="nl-NL" smtClean="0"/>
              <a:pPr/>
              <a:t>21-6-2022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F62C-0F59-4079-87D3-413CC1F658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6880-D351-4F17-8483-8934E8A53D07}" type="datetimeFigureOut">
              <a:rPr lang="nl-NL" smtClean="0"/>
              <a:pPr/>
              <a:t>21-6-2022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F62C-0F59-4079-87D3-413CC1F658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6880-D351-4F17-8483-8934E8A53D07}" type="datetimeFigureOut">
              <a:rPr lang="nl-NL" smtClean="0"/>
              <a:pPr/>
              <a:t>21-6-2022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F62C-0F59-4079-87D3-413CC1F658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6880-D351-4F17-8483-8934E8A53D07}" type="datetimeFigureOut">
              <a:rPr lang="nl-NL" smtClean="0"/>
              <a:pPr/>
              <a:t>21-6-2022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F62C-0F59-4079-87D3-413CC1F658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6880-D351-4F17-8483-8934E8A53D07}" type="datetimeFigureOut">
              <a:rPr lang="nl-NL" smtClean="0"/>
              <a:pPr/>
              <a:t>21-6-2022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F62C-0F59-4079-87D3-413CC1F658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6880-D351-4F17-8483-8934E8A53D07}" type="datetimeFigureOut">
              <a:rPr lang="nl-NL" smtClean="0"/>
              <a:pPr/>
              <a:t>21-6-2022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F62C-0F59-4079-87D3-413CC1F658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6880-D351-4F17-8483-8934E8A53D07}" type="datetimeFigureOut">
              <a:rPr lang="nl-NL" smtClean="0"/>
              <a:pPr/>
              <a:t>21-6-2022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F62C-0F59-4079-87D3-413CC1F658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6880-D351-4F17-8483-8934E8A53D07}" type="datetimeFigureOut">
              <a:rPr lang="nl-NL" smtClean="0"/>
              <a:pPr/>
              <a:t>21-6-2022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F62C-0F59-4079-87D3-413CC1F658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6880-D351-4F17-8483-8934E8A53D07}" type="datetimeFigureOut">
              <a:rPr lang="nl-NL" smtClean="0"/>
              <a:pPr/>
              <a:t>21-6-2022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F62C-0F59-4079-87D3-413CC1F658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6880-D351-4F17-8483-8934E8A53D07}" type="datetimeFigureOut">
              <a:rPr lang="nl-NL" smtClean="0"/>
              <a:pPr/>
              <a:t>21-6-2022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F62C-0F59-4079-87D3-413CC1F658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E6880-D351-4F17-8483-8934E8A53D07}" type="datetimeFigureOut">
              <a:rPr lang="nl-NL" smtClean="0"/>
              <a:pPr/>
              <a:t>21-6-2022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CF62C-0F59-4079-87D3-413CC1F658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nl/url?sa=i&amp;source=images&amp;cd=&amp;cad=rja&amp;uact=8&amp;ved=0CAgQjRw&amp;url=http://nl.wikipedia.org/wiki/Herman_Schaepman&amp;ei=Yky2VODuGI3waObogtgL&amp;psig=AFQjCNGVAtgWAuSt3U9uKsNYIffcOf5dXw&amp;ust=1421319650532618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schooltv.nl/video/de-ijzeren-eeuw-in-de-klas-abraham-de-geweldige/#q=ijzeren%20eeuw%20in%20de%20klas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google.nl/url?sa=i&amp;rct=j&amp;q=&amp;esrc=s&amp;frm=1&amp;source=images&amp;cd=&amp;cad=rja&amp;uact=8&amp;ved=0CAcQjRw&amp;url=http://reformando-coram-deo.blogspot.com/2012/01/abraham-kuyper-biografia.html&amp;ei=g0y2VL7PNMLsUumtBA&amp;bvm=bv.83640239,d.d2s&amp;psig=AFQjCNFiHraF32IvBfA9PZRVkePcBkTZ3Q&amp;ust=1421319674808125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tv.nl/video/dossier-geschiedenis-de-schoolstrijdde-ideale-samenlevin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nl/url?sa=i&amp;rct=j&amp;q=&amp;esrc=s&amp;frm=1&amp;source=images&amp;cd=&amp;cad=rja&amp;uact=8&amp;ved=0CAcQjRw&amp;url=http://www.isgeschiedenis.nl/citaat-uit-het-nieuws/citaat_van_de_dag24/&amp;ei=sLq8VPKMM9DgaoXhgcgO&amp;bvm=bv.83829542,d.d2s&amp;psig=AFQjCNG-XbdmeqDPsgzca7yF2u4ArPdqUw&amp;ust=142174110046124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nl/url?sa=i&amp;rct=j&amp;q=&amp;esrc=s&amp;frm=1&amp;source=images&amp;cd=&amp;cad=rja&amp;uact=8&amp;ved=0CAcQjRw&amp;url=http://www.geheugenvannederland.nl/?/nl/items/IISG01:ADV10705757&amp;ei=CL28VNLuNc30aMrGgJgO&amp;bvm=bv.83829542,d.d2s&amp;psig=AFQjCNG-XbdmeqDPsgzca7yF2u4ArPdqUw&amp;ust=142174110046124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nl/url?sa=i&amp;rct=j&amp;q=&amp;esrc=s&amp;frm=1&amp;source=images&amp;cd=&amp;cad=rja&amp;uact=8&amp;ved=0CAcQjRw&amp;url=http://www.geheugenvannederland.nl/?/nl/items/IISG01:ADV10705758&amp;ei=_ry8VJSMFdDKaNqrgJgJ&amp;bvm=bv.83829542,d.d2s&amp;psig=AFQjCNG-XbdmeqDPsgzca7yF2u4ArPdqUw&amp;ust=142174110046124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Paragraaf </a:t>
            </a:r>
            <a:r>
              <a:rPr lang="nl-NL" dirty="0"/>
              <a:t>8</a:t>
            </a:r>
            <a:r>
              <a:rPr lang="nl-NL" dirty="0" smtClean="0"/>
              <a:t>.3</a:t>
            </a:r>
            <a:br>
              <a:rPr lang="nl-NL" dirty="0" smtClean="0"/>
            </a:br>
            <a:r>
              <a:rPr lang="nl-NL" dirty="0" smtClean="0"/>
              <a:t>‘Naar de verzuilde samenleving’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mtClean="0"/>
              <a:t>Bijpassende kenmerkende </a:t>
            </a:r>
            <a:r>
              <a:rPr lang="nl-NL" dirty="0" smtClean="0"/>
              <a:t>aspecten: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3827" y="1495325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De opkomst van politiek-maatschappelijke stromingen: liberalisme, nationalisme, socialisme, </a:t>
            </a:r>
            <a:r>
              <a:rPr lang="nl-NL" b="1" dirty="0" smtClean="0">
                <a:solidFill>
                  <a:srgbClr val="FF0000"/>
                </a:solidFill>
              </a:rPr>
              <a:t>confessionalisme</a:t>
            </a:r>
            <a:r>
              <a:rPr lang="nl-NL" dirty="0" smtClean="0"/>
              <a:t> en feminisme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De opkomst van emancipatiebewegingen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Voortschrijdende democratisering, met deelname van steeds meer mannen en vrouwen aan het politieke proces</a:t>
            </a:r>
            <a:endParaRPr lang="nl-NL" dirty="0"/>
          </a:p>
        </p:txBody>
      </p:sp>
      <p:sp>
        <p:nvSpPr>
          <p:cNvPr id="4" name="Stroomdiagram: Proces 3"/>
          <p:cNvSpPr/>
          <p:nvPr/>
        </p:nvSpPr>
        <p:spPr>
          <a:xfrm>
            <a:off x="4283968" y="6021288"/>
            <a:ext cx="3275856" cy="7200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Waarom passen deze </a:t>
            </a:r>
            <a:r>
              <a:rPr lang="nl-NL" dirty="0" err="1" smtClean="0"/>
              <a:t>KA’s</a:t>
            </a:r>
            <a:r>
              <a:rPr lang="nl-NL" dirty="0" smtClean="0"/>
              <a:t> erbij?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>
                <a:solidFill>
                  <a:srgbClr val="FF0000"/>
                </a:solidFill>
              </a:rPr>
              <a:t>Confessionalisme</a:t>
            </a:r>
            <a:endParaRPr lang="nl-NL" b="1" u="sng" dirty="0">
              <a:solidFill>
                <a:srgbClr val="FF0000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nl-NL" dirty="0" smtClean="0"/>
              <a:t>	</a:t>
            </a:r>
            <a:r>
              <a:rPr lang="nl-NL" b="1" u="sng" dirty="0" smtClean="0"/>
              <a:t>Politiek bedrijven op grond van een geloof</a:t>
            </a:r>
            <a:r>
              <a:rPr lang="nl-NL" dirty="0" smtClean="0"/>
              <a:t>: protestants / katholiek… </a:t>
            </a:r>
            <a:r>
              <a:rPr lang="nl-NL" sz="2000" dirty="0" smtClean="0"/>
              <a:t>tegenwoordig ook islamitisch.</a:t>
            </a:r>
          </a:p>
          <a:p>
            <a:pPr>
              <a:buNone/>
            </a:pPr>
            <a:r>
              <a:rPr lang="nl-NL" dirty="0" smtClean="0"/>
              <a:t>Waarom? </a:t>
            </a:r>
          </a:p>
          <a:p>
            <a:pPr>
              <a:buNone/>
            </a:pPr>
            <a:r>
              <a:rPr lang="nl-NL" i="1" dirty="0" smtClean="0"/>
              <a:t>- Als reactie op de macht van de liberalen / erfenis Franse Revolutie</a:t>
            </a:r>
          </a:p>
          <a:p>
            <a:pPr>
              <a:buNone/>
            </a:pPr>
            <a:r>
              <a:rPr lang="nl-NL" i="1" dirty="0" smtClean="0"/>
              <a:t>- Maar ook als reactie op de opkomst van het socialisme (veel gelovige arbeiders dreigden over te stappen naar het socialisme, via het confessionalisme konden ze ‘binnen boord’ blijven.) </a:t>
            </a:r>
          </a:p>
          <a:p>
            <a:pPr>
              <a:buNone/>
            </a:pPr>
            <a:r>
              <a:rPr lang="nl-NL" i="1" dirty="0" smtClean="0"/>
              <a:t>- voelen zich niet vertegenwoordigd / gehoord in de politiek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 smtClean="0"/>
              <a:t>Eind 19</a:t>
            </a:r>
            <a:r>
              <a:rPr lang="nl-NL" baseline="30000" dirty="0" smtClean="0"/>
              <a:t>e</a:t>
            </a:r>
            <a:r>
              <a:rPr lang="nl-NL" dirty="0" smtClean="0"/>
              <a:t> eeuw: twee belangrijke confessionele groeperingen / partijen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(strenge) protestanten</a:t>
            </a:r>
          </a:p>
          <a:p>
            <a:r>
              <a:rPr lang="nl-NL" dirty="0" smtClean="0"/>
              <a:t>(Gereformeerden)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Anti Revolutionaire Partij</a:t>
            </a:r>
          </a:p>
          <a:p>
            <a:pPr>
              <a:buNone/>
            </a:pPr>
            <a:r>
              <a:rPr lang="nl-NL" dirty="0" smtClean="0"/>
              <a:t>Leider: Abraham </a:t>
            </a:r>
            <a:r>
              <a:rPr lang="nl-NL" dirty="0" err="1" smtClean="0"/>
              <a:t>Kuijper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Achterban: kleine </a:t>
            </a:r>
            <a:r>
              <a:rPr lang="nl-NL" dirty="0" err="1" smtClean="0"/>
              <a:t>luijden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(strenggelovige protestanten)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katholieken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Katholieke Volkspartij</a:t>
            </a:r>
          </a:p>
          <a:p>
            <a:pPr>
              <a:buNone/>
            </a:pPr>
            <a:r>
              <a:rPr lang="nl-NL" dirty="0" smtClean="0"/>
              <a:t>Leider: Herman </a:t>
            </a:r>
            <a:r>
              <a:rPr lang="nl-NL" dirty="0" err="1" smtClean="0"/>
              <a:t>Schaepman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Achterban: katholieke </a:t>
            </a:r>
          </a:p>
          <a:p>
            <a:pPr>
              <a:buNone/>
            </a:pPr>
            <a:r>
              <a:rPr lang="nl-NL" dirty="0"/>
              <a:t>g</a:t>
            </a:r>
            <a:r>
              <a:rPr lang="nl-NL" dirty="0" smtClean="0"/>
              <a:t>elovigen</a:t>
            </a:r>
          </a:p>
          <a:p>
            <a:pPr>
              <a:buNone/>
            </a:pPr>
            <a:endParaRPr lang="nl-NL" dirty="0" smtClean="0"/>
          </a:p>
        </p:txBody>
      </p:sp>
      <p:pic>
        <p:nvPicPr>
          <p:cNvPr id="2050" name="Picture 2" descr="http://upload.wikimedia.org/wikipedia/commons/thumb/e/e7/Herman_Schaepman.jpg/220px-Herman_Schaepm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221088"/>
            <a:ext cx="1619772" cy="2451746"/>
          </a:xfrm>
          <a:prstGeom prst="rect">
            <a:avLst/>
          </a:prstGeom>
          <a:noFill/>
        </p:spPr>
      </p:pic>
      <p:pic>
        <p:nvPicPr>
          <p:cNvPr id="2052" name="Picture 4" descr="http://2.bp.blogspot.com/-dSfRxOmc22g/TwGUlE5wRKI/AAAAAAAAAOg/xPjTVqo2IlQ/s400/kuijp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221088"/>
            <a:ext cx="1656184" cy="2252410"/>
          </a:xfrm>
          <a:prstGeom prst="rect">
            <a:avLst/>
          </a:prstGeom>
          <a:noFill/>
        </p:spPr>
      </p:pic>
      <p:sp>
        <p:nvSpPr>
          <p:cNvPr id="10" name="Rechthoek 9"/>
          <p:cNvSpPr/>
          <p:nvPr/>
        </p:nvSpPr>
        <p:spPr>
          <a:xfrm>
            <a:off x="2987824" y="4150519"/>
            <a:ext cx="2520280" cy="2468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Beide groeperingen kenmerkten zich ook in ‘terugtrekken in eigen kring’: eigen organisaties oprichten (bijv. eigen sportverenigingen, scholen, ziekenhuizen, kranten enz. </a:t>
            </a:r>
            <a:endParaRPr lang="nl-NL" dirty="0"/>
          </a:p>
        </p:txBody>
      </p:sp>
      <p:sp>
        <p:nvSpPr>
          <p:cNvPr id="2" name="Rechthoek 1"/>
          <p:cNvSpPr/>
          <p:nvPr/>
        </p:nvSpPr>
        <p:spPr>
          <a:xfrm>
            <a:off x="103856" y="6335038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100" dirty="0">
                <a:hlinkClick r:id="rId6"/>
              </a:rPr>
              <a:t>http://schooltv.nl/video/de-ijzeren-eeuw-in-de-klas-abraham-de-geweldige/#q=ijzeren%20eeuw%20in%20de%20klas</a:t>
            </a:r>
            <a:endParaRPr lang="nl-NL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>Speerpunten</a:t>
            </a:r>
            <a:r>
              <a:rPr lang="nl-NL" dirty="0" smtClean="0"/>
              <a:t> van de confessionelen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b="1" u="sng" dirty="0" smtClean="0"/>
              <a:t>Algemeen kiesrecht </a:t>
            </a:r>
            <a:endParaRPr lang="nl-NL" b="1" u="sng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b="1" u="sng" dirty="0" smtClean="0"/>
              <a:t>Financiering van het bijzonder onderwijs </a:t>
            </a:r>
            <a:r>
              <a:rPr lang="nl-NL" dirty="0" smtClean="0"/>
              <a:t>door de overheid  (schoolstrijd) 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011796" y="3356992"/>
            <a:ext cx="72728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De gelovigen voelden zich niet gehoord in de politiek, dus gaan ze zich organiseren om wél gehoord te worden (o.a. via oprichting politieke partijen) = emancipatie. </a:t>
            </a:r>
          </a:p>
          <a:p>
            <a:endParaRPr lang="nl-NL" dirty="0"/>
          </a:p>
          <a:p>
            <a:r>
              <a:rPr lang="nl-NL" b="1" dirty="0" smtClean="0"/>
              <a:t>Waarom algemeen kiesrecht? </a:t>
            </a:r>
            <a:r>
              <a:rPr lang="nl-NL" dirty="0" smtClean="0"/>
              <a:t>Als de gelovige achterban kiesrecht heeft, zullen zij op de confessionele partijen stemmen. Dit zorgt voor meer macht van de confessionelen. </a:t>
            </a:r>
          </a:p>
          <a:p>
            <a:endParaRPr lang="nl-NL" dirty="0"/>
          </a:p>
          <a:p>
            <a:r>
              <a:rPr lang="nl-NL" b="1" dirty="0" smtClean="0"/>
              <a:t>Waarom schoolstrijd? </a:t>
            </a:r>
            <a:r>
              <a:rPr lang="nl-NL" dirty="0" smtClean="0"/>
              <a:t>Omdat zij vonden dat hun kinderen volgens de principes van hun geloof opgevoegd en geschoold moesten worden en deden een beroep op de vrijheid van onderwijs.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724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u="sng" dirty="0" smtClean="0"/>
              <a:t>De schoolstrijd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nl-NL" dirty="0" smtClean="0"/>
              <a:t>De strijd van de protestanten en katholieken tegenover de liberalen in de regering / Tweede </a:t>
            </a:r>
            <a:r>
              <a:rPr lang="nl-NL" dirty="0"/>
              <a:t>K</a:t>
            </a:r>
            <a:r>
              <a:rPr lang="nl-NL" dirty="0" smtClean="0"/>
              <a:t>amer..</a:t>
            </a:r>
          </a:p>
          <a:p>
            <a:pPr>
              <a:buNone/>
            </a:pPr>
            <a:r>
              <a:rPr lang="nl-NL" dirty="0" smtClean="0"/>
              <a:t>OMDAT: </a:t>
            </a:r>
          </a:p>
          <a:p>
            <a:pPr>
              <a:buNone/>
            </a:pPr>
            <a:r>
              <a:rPr lang="nl-NL" sz="1500" dirty="0" smtClean="0">
                <a:hlinkClick r:id="rId2"/>
              </a:rPr>
              <a:t>http://schooltv.nl/video/dossier-geschiedenis-de-schoolstrijdde-ideale-samenleving/#q=schoolstrijd</a:t>
            </a:r>
            <a:endParaRPr lang="nl-NL" sz="1500" dirty="0" smtClean="0"/>
          </a:p>
          <a:p>
            <a:pPr>
              <a:buNone/>
            </a:pPr>
            <a:r>
              <a:rPr lang="nl-NL" b="1" dirty="0" smtClean="0"/>
              <a:t>Wat is de aanleiding voor het uitbreken van de</a:t>
            </a:r>
          </a:p>
          <a:p>
            <a:pPr>
              <a:buNone/>
            </a:pPr>
            <a:r>
              <a:rPr lang="nl-NL" b="1" dirty="0" smtClean="0"/>
              <a:t>schoolstrijd? </a:t>
            </a:r>
          </a:p>
          <a:p>
            <a:pPr>
              <a:buNone/>
            </a:pPr>
            <a:r>
              <a:rPr lang="nl-NL" dirty="0"/>
              <a:t>	</a:t>
            </a:r>
            <a:r>
              <a:rPr lang="nl-NL" i="1" dirty="0" smtClean="0"/>
              <a:t>Antwoord: 1878: invoering nieuwe lagere onderwijswet </a:t>
            </a:r>
            <a:r>
              <a:rPr lang="nl-NL" i="1" dirty="0" smtClean="0">
                <a:sym typeface="Wingdings" pitchFamily="2" charset="2"/>
              </a:rPr>
              <a:t> onderwijs werd duurder  bijzondere scholen onbetaalbaar (deze scholen kregen geen subsidie)  gelovigen vonden dit oneerlijk  gaan politieke partijen oprichten  gaan ‘de strijd’ aan om ook subsidie te krijgen voor bijzondere scholen. </a:t>
            </a:r>
            <a:r>
              <a:rPr lang="nl-NL" i="1" dirty="0" smtClean="0"/>
              <a:t>	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Wat hebben emancipatie en verzuiling met elkaar te maken?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Door emancipatie </a:t>
            </a:r>
            <a:r>
              <a:rPr lang="nl-NL" dirty="0" smtClean="0">
                <a:sym typeface="Wingdings" panose="05000000000000000000" pitchFamily="2" charset="2"/>
              </a:rPr>
              <a:t>= eigen verenigingen/scholen/partijen e.d. oprichten om voor de belangen van je groep op te komen </a:t>
            </a:r>
            <a:r>
              <a:rPr lang="nl-NL" i="1" u="sng" dirty="0" smtClean="0">
                <a:sym typeface="Wingdings" panose="05000000000000000000" pitchFamily="2" charset="2"/>
              </a:rPr>
              <a:t>gevolg 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alles wordt hierdoor geregeld in de eigen groep = verzuiling (mensen blijven in hun eigen ‘zuil’).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079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Vanaf +/-    1870/1880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52860"/>
            <a:ext cx="8229600" cy="4973304"/>
          </a:xfrm>
        </p:spPr>
        <p:txBody>
          <a:bodyPr/>
          <a:lstStyle/>
          <a:p>
            <a:pPr>
              <a:buNone/>
            </a:pPr>
            <a:r>
              <a:rPr lang="nl-NL" dirty="0" smtClean="0"/>
              <a:t>Ontstaan van de verzuiling als gevolg van schoolstrijd en emancipatie: 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1026" name="Picture 2" descr="http://www.isgeschiedenis.nl/wp-content/uploads/oldimages/verzuil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4600"/>
          <a:stretch>
            <a:fillRect/>
          </a:stretch>
        </p:blipFill>
        <p:spPr bwMode="auto">
          <a:xfrm>
            <a:off x="0" y="2295860"/>
            <a:ext cx="6991350" cy="4479801"/>
          </a:xfrm>
          <a:prstGeom prst="rect">
            <a:avLst/>
          </a:prstGeom>
          <a:noFill/>
        </p:spPr>
      </p:pic>
      <p:sp>
        <p:nvSpPr>
          <p:cNvPr id="5" name="Ovaal 4"/>
          <p:cNvSpPr/>
          <p:nvPr/>
        </p:nvSpPr>
        <p:spPr>
          <a:xfrm>
            <a:off x="4283968" y="2924944"/>
            <a:ext cx="2232248" cy="3933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ige toelichting 5"/>
          <p:cNvSpPr/>
          <p:nvPr/>
        </p:nvSpPr>
        <p:spPr>
          <a:xfrm>
            <a:off x="6902971" y="1700808"/>
            <a:ext cx="1872208" cy="1224136"/>
          </a:xfrm>
          <a:prstGeom prst="wedgeRectCallout">
            <a:avLst>
              <a:gd name="adj1" fmla="val -86853"/>
              <a:gd name="adj2" fmla="val 608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Ontstaan van een land van minderheden</a:t>
            </a:r>
            <a:endParaRPr lang="nl-NL" dirty="0"/>
          </a:p>
        </p:txBody>
      </p:sp>
      <p:sp>
        <p:nvSpPr>
          <p:cNvPr id="7" name="Rechthoekige toelichting 6"/>
          <p:cNvSpPr/>
          <p:nvPr/>
        </p:nvSpPr>
        <p:spPr>
          <a:xfrm>
            <a:off x="7255799" y="3235288"/>
            <a:ext cx="1872208" cy="1656184"/>
          </a:xfrm>
          <a:prstGeom prst="wedgeRectCallout">
            <a:avLst>
              <a:gd name="adj1" fmla="val -90024"/>
              <a:gd name="adj2" fmla="val -48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Door o.a. sociale kwestie en ontstaan socialistische zuil: nog meer verzuiling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6626" name="Picture 2" descr="http://resolver.kb.nl/resolve?urn=urn:gvn:IISG01:30051000991940&amp;role=image&amp;size=larges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4981575" cy="5915026"/>
          </a:xfrm>
          <a:prstGeom prst="rect">
            <a:avLst/>
          </a:prstGeom>
          <a:noFill/>
        </p:spPr>
      </p:pic>
      <p:pic>
        <p:nvPicPr>
          <p:cNvPr id="26628" name="Picture 4" descr="http://resolver.kb.nl/resolve?urn=urn:gvn:IISG01:30051000991890&amp;role=image&amp;size=larges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3850" y="620688"/>
            <a:ext cx="5010150" cy="5915026"/>
          </a:xfrm>
          <a:prstGeom prst="rect">
            <a:avLst/>
          </a:prstGeom>
          <a:noFill/>
        </p:spPr>
      </p:pic>
      <p:sp>
        <p:nvSpPr>
          <p:cNvPr id="4" name="Rechthoek 3"/>
          <p:cNvSpPr/>
          <p:nvPr/>
        </p:nvSpPr>
        <p:spPr>
          <a:xfrm>
            <a:off x="2555776" y="274638"/>
            <a:ext cx="5832648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Wat is het standpunt van de maker van deze prent over de verzuiling? 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1907704" y="5445225"/>
            <a:ext cx="5760640" cy="1412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Antwoord: tegen de verzuiling. Waarschijnlijk heeft de maker een liberale of socialistische standpunt. Hij maakt in deze tekening de strenge protestanten en de katholieken belachelijk.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393</Words>
  <Application>Microsoft Office PowerPoint</Application>
  <PresentationFormat>Diavoorstelling (4:3)</PresentationFormat>
  <Paragraphs>54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Office-thema</vt:lpstr>
      <vt:lpstr>Paragraaf 8.3 ‘Naar de verzuilde samenleving’</vt:lpstr>
      <vt:lpstr>Bijpassende kenmerkende aspecten: </vt:lpstr>
      <vt:lpstr>Confessionalisme</vt:lpstr>
      <vt:lpstr>Eind 19e eeuw: twee belangrijke confessionele groeperingen / partijen</vt:lpstr>
      <vt:lpstr>Speerpunten van de confessionelen</vt:lpstr>
      <vt:lpstr>De schoolstrijd</vt:lpstr>
      <vt:lpstr>Examenvraag</vt:lpstr>
      <vt:lpstr>Vanaf +/-    1870/1880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Paragraaf 10.3 ‘Naar de verzuilde samenleving’</dc:title>
  <dc:creator>BMS</dc:creator>
  <cp:lastModifiedBy>Kristel Biemans</cp:lastModifiedBy>
  <cp:revision>46</cp:revision>
  <dcterms:created xsi:type="dcterms:W3CDTF">2015-01-14T07:57:30Z</dcterms:created>
  <dcterms:modified xsi:type="dcterms:W3CDTF">2022-06-21T07:42:23Z</dcterms:modified>
</cp:coreProperties>
</file>